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56a1574d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56a1574d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56a1574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56a1574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size impact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a56a1574d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a56a1574d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56a1574d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56a1574d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64c1f6c52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a64c1f6c52_2_4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64c1f6c52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a64c1f6c52_2_5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64c1f6c52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a64c1f6c52_2_5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64c1f6c52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a64c1f6c52_2_6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64c1f6c5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a64c1f6c52_8_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64c1e48e8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64c1e48e8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54583cd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54583cd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54583cd3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54583cd3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5f8bf7ef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5f8bf7ef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56a1574d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56a1574d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56a1574d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56a1574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56a1574d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56a1574d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56a1574d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56a1574d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56a1574d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56a1574d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Relationship Id="rId4" Type="http://schemas.openxmlformats.org/officeDocument/2006/relationships/image" Target="../media/image1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jpg"/><Relationship Id="rId4" Type="http://schemas.openxmlformats.org/officeDocument/2006/relationships/image" Target="../media/image18.jpg"/><Relationship Id="rId5" Type="http://schemas.openxmlformats.org/officeDocument/2006/relationships/image" Target="../media/image25.jpg"/><Relationship Id="rId6" Type="http://schemas.openxmlformats.org/officeDocument/2006/relationships/image" Target="../media/image2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jpg"/><Relationship Id="rId4" Type="http://schemas.openxmlformats.org/officeDocument/2006/relationships/image" Target="../media/image19.jpg"/><Relationship Id="rId5" Type="http://schemas.openxmlformats.org/officeDocument/2006/relationships/image" Target="../media/image26.jpg"/><Relationship Id="rId6" Type="http://schemas.openxmlformats.org/officeDocument/2006/relationships/image" Target="../media/image2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0" y="744575"/>
            <a:ext cx="8520600" cy="12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20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Harvard University Herbarium Handwriting Transcription</a:t>
            </a:r>
            <a:endParaRPr sz="6600"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3485925"/>
            <a:ext cx="85206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								            </a:t>
            </a:r>
            <a:r>
              <a:rPr lang="en" sz="1800">
                <a:solidFill>
                  <a:srgbClr val="000000"/>
                </a:solidFill>
              </a:rPr>
              <a:t>Shubhangi Jain</a:t>
            </a:r>
            <a:endParaRPr sz="1800">
              <a:solidFill>
                <a:srgbClr val="000000"/>
              </a:solidFill>
            </a:endParaRPr>
          </a:p>
          <a:p>
            <a:pPr indent="0" lvl="0" marL="5486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325" y="152400"/>
            <a:ext cx="4641201" cy="475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795649" cy="47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025" y="152400"/>
            <a:ext cx="4169576" cy="469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419601" cy="47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287874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2400"/>
            <a:ext cx="4419600" cy="453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625" y="152400"/>
            <a:ext cx="5194401" cy="465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413575"/>
            <a:ext cx="3703524" cy="42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8"/>
          <p:cNvSpPr txBox="1"/>
          <p:nvPr/>
        </p:nvSpPr>
        <p:spPr>
          <a:xfrm>
            <a:off x="235500" y="271250"/>
            <a:ext cx="8520600" cy="23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Labels of the dataset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>
            <p:ph type="title"/>
          </p:nvPr>
        </p:nvSpPr>
        <p:spPr>
          <a:xfrm>
            <a:off x="129753" y="65458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Transcription</a:t>
            </a:r>
            <a:endParaRPr/>
          </a:p>
        </p:txBody>
      </p:sp>
      <p:pic>
        <p:nvPicPr>
          <p:cNvPr id="186" name="Google Shape;18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628" y="987589"/>
            <a:ext cx="7500849" cy="3309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2791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9125" y="1278193"/>
            <a:ext cx="4864875" cy="2123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2873" y="0"/>
            <a:ext cx="4351127" cy="296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92872" y="3261064"/>
            <a:ext cx="4351127" cy="182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4792872" cy="2588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3261065"/>
            <a:ext cx="4654617" cy="1882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5880" y="0"/>
            <a:ext cx="4628120" cy="3094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5880" y="3959006"/>
            <a:ext cx="4628120" cy="1056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4515303" cy="2618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3170797"/>
            <a:ext cx="4588024" cy="722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ctrTitle"/>
          </p:nvPr>
        </p:nvSpPr>
        <p:spPr>
          <a:xfrm>
            <a:off x="311700" y="351600"/>
            <a:ext cx="8520600" cy="92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Objective</a:t>
            </a:r>
            <a:endParaRPr sz="3700"/>
          </a:p>
        </p:txBody>
      </p:sp>
      <p:sp>
        <p:nvSpPr>
          <p:cNvPr id="106" name="Google Shape;106;p26"/>
          <p:cNvSpPr txBox="1"/>
          <p:nvPr>
            <p:ph idx="1" type="subTitle"/>
          </p:nvPr>
        </p:nvSpPr>
        <p:spPr>
          <a:xfrm>
            <a:off x="311700" y="1918775"/>
            <a:ext cx="85206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To transcribe handwritten text on images of herbarium specimens.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Herbarium specimens are pressed plant samples stored on paper.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Each specimen contains a label that contains the </a:t>
            </a:r>
            <a:r>
              <a:rPr b="1" lang="en" sz="1600">
                <a:solidFill>
                  <a:srgbClr val="000000"/>
                </a:solidFill>
              </a:rPr>
              <a:t>name </a:t>
            </a:r>
            <a:r>
              <a:rPr lang="en" sz="1600">
                <a:solidFill>
                  <a:srgbClr val="000000"/>
                </a:solidFill>
              </a:rPr>
              <a:t>of the curator, their </a:t>
            </a:r>
            <a:r>
              <a:rPr b="1" lang="en" sz="1600">
                <a:solidFill>
                  <a:srgbClr val="000000"/>
                </a:solidFill>
              </a:rPr>
              <a:t>institution</a:t>
            </a:r>
            <a:r>
              <a:rPr lang="en" sz="1600">
                <a:solidFill>
                  <a:srgbClr val="000000"/>
                </a:solidFill>
              </a:rPr>
              <a:t>, the </a:t>
            </a:r>
            <a:r>
              <a:rPr b="1" lang="en" sz="1600">
                <a:solidFill>
                  <a:srgbClr val="000000"/>
                </a:solidFill>
              </a:rPr>
              <a:t>species </a:t>
            </a:r>
            <a:r>
              <a:rPr lang="en" sz="1600">
                <a:solidFill>
                  <a:srgbClr val="000000"/>
                </a:solidFill>
              </a:rPr>
              <a:t>and </a:t>
            </a:r>
            <a:r>
              <a:rPr b="1" lang="en" sz="1600">
                <a:solidFill>
                  <a:srgbClr val="000000"/>
                </a:solidFill>
              </a:rPr>
              <a:t>genus</a:t>
            </a:r>
            <a:r>
              <a:rPr lang="en" sz="1600">
                <a:solidFill>
                  <a:srgbClr val="000000"/>
                </a:solidFill>
              </a:rPr>
              <a:t>, and the </a:t>
            </a:r>
            <a:r>
              <a:rPr b="1" lang="en" sz="1600">
                <a:solidFill>
                  <a:srgbClr val="000000"/>
                </a:solidFill>
              </a:rPr>
              <a:t>collection date.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A sizable number of these labels are handwritten and date back to the early 1900s.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>
            <p:ph type="ctrTitle"/>
          </p:nvPr>
        </p:nvSpPr>
        <p:spPr>
          <a:xfrm>
            <a:off x="235500" y="271250"/>
            <a:ext cx="8520600" cy="235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12" name="Google Shape;112;p27"/>
          <p:cNvSpPr txBox="1"/>
          <p:nvPr>
            <p:ph idx="1" type="subTitle"/>
          </p:nvPr>
        </p:nvSpPr>
        <p:spPr>
          <a:xfrm>
            <a:off x="311700" y="1466700"/>
            <a:ext cx="8520600" cy="27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ctrTitle"/>
          </p:nvPr>
        </p:nvSpPr>
        <p:spPr>
          <a:xfrm>
            <a:off x="311700" y="140650"/>
            <a:ext cx="8520600" cy="7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iDigBio</a:t>
            </a:r>
            <a:endParaRPr sz="3800"/>
          </a:p>
        </p:txBody>
      </p:sp>
      <p:sp>
        <p:nvSpPr>
          <p:cNvPr id="118" name="Google Shape;118;p28"/>
          <p:cNvSpPr txBox="1"/>
          <p:nvPr>
            <p:ph idx="1" type="subTitle"/>
          </p:nvPr>
        </p:nvSpPr>
        <p:spPr>
          <a:xfrm>
            <a:off x="311700" y="874000"/>
            <a:ext cx="8520600" cy="27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Millions of data and images of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</a:rPr>
              <a:t>biological specimens are available here, funded by National  Science Foundation</a:t>
            </a: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600" y="1371275"/>
            <a:ext cx="3277350" cy="367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00" y="1582225"/>
            <a:ext cx="2890912" cy="341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idx="1" type="subTitle"/>
          </p:nvPr>
        </p:nvSpPr>
        <p:spPr>
          <a:xfrm>
            <a:off x="311700" y="190875"/>
            <a:ext cx="8520600" cy="11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000000"/>
                </a:solidFill>
              </a:rPr>
              <a:t>Harvard University Herbaria &amp; Libraries</a:t>
            </a:r>
            <a:endParaRPr sz="3500">
              <a:solidFill>
                <a:srgbClr val="000000"/>
              </a:solidFill>
            </a:endParaRPr>
          </a:p>
        </p:txBody>
      </p:sp>
      <p:pic>
        <p:nvPicPr>
          <p:cNvPr id="126" name="Google Shape;1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50" y="986275"/>
            <a:ext cx="7050499" cy="174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975" y="2812850"/>
            <a:ext cx="7050499" cy="217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44950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051" y="222725"/>
            <a:ext cx="359405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/>
          <p:nvPr>
            <p:ph type="ctrTitle"/>
          </p:nvPr>
        </p:nvSpPr>
        <p:spPr>
          <a:xfrm>
            <a:off x="311700" y="743400"/>
            <a:ext cx="8520600" cy="8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Initial Insights</a:t>
            </a:r>
            <a:endParaRPr sz="3800"/>
          </a:p>
        </p:txBody>
      </p:sp>
      <p:sp>
        <p:nvSpPr>
          <p:cNvPr id="139" name="Google Shape;139;p31"/>
          <p:cNvSpPr txBox="1"/>
          <p:nvPr>
            <p:ph idx="1" type="subTitle"/>
          </p:nvPr>
        </p:nvSpPr>
        <p:spPr>
          <a:xfrm>
            <a:off x="311700" y="1838375"/>
            <a:ext cx="8520600" cy="25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Total images:</a:t>
            </a:r>
            <a:endParaRPr sz="1700">
              <a:solidFill>
                <a:srgbClr val="000000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lphaLcPeriod"/>
            </a:pPr>
            <a:r>
              <a:rPr lang="en" sz="1700">
                <a:solidFill>
                  <a:srgbClr val="000000"/>
                </a:solidFill>
              </a:rPr>
              <a:t>Aquilegia: 1201</a:t>
            </a:r>
            <a:endParaRPr sz="1700">
              <a:solidFill>
                <a:srgbClr val="000000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lphaLcPeriod"/>
            </a:pPr>
            <a:r>
              <a:rPr lang="en" sz="1700">
                <a:solidFill>
                  <a:srgbClr val="000000"/>
                </a:solidFill>
              </a:rPr>
              <a:t>Trillium: 924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All labels are in English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" sz="1700">
                <a:solidFill>
                  <a:srgbClr val="000000"/>
                </a:solidFill>
              </a:rPr>
              <a:t>No specific location of labels in the image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2"/>
          <p:cNvSpPr txBox="1"/>
          <p:nvPr>
            <p:ph type="ctrTitle"/>
          </p:nvPr>
        </p:nvSpPr>
        <p:spPr>
          <a:xfrm>
            <a:off x="311700" y="221000"/>
            <a:ext cx="8520600" cy="8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Hypothesis: All images have labels</a:t>
            </a:r>
            <a:endParaRPr sz="3400"/>
          </a:p>
        </p:txBody>
      </p:sp>
      <p:sp>
        <p:nvSpPr>
          <p:cNvPr id="145" name="Google Shape;145;p32"/>
          <p:cNvSpPr txBox="1"/>
          <p:nvPr>
            <p:ph idx="1" type="subTitle"/>
          </p:nvPr>
        </p:nvSpPr>
        <p:spPr>
          <a:xfrm>
            <a:off x="311700" y="1516925"/>
            <a:ext cx="8520600" cy="3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" sz="2200">
                <a:solidFill>
                  <a:srgbClr val="000000"/>
                </a:solidFill>
              </a:rPr>
              <a:t>Created bounding box around the text: EAST text detector*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</a:rPr>
              <a:t>* https://github.com/ZER-0-NE/EAST-Detector-for-text-detection-using-OpenCV</a:t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966426" cy="470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1225" y="152400"/>
            <a:ext cx="4720374" cy="470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